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2" r:id="rId7"/>
    <p:sldId id="272" r:id="rId8"/>
    <p:sldId id="264" r:id="rId9"/>
    <p:sldId id="271" r:id="rId10"/>
    <p:sldId id="263" r:id="rId11"/>
    <p:sldId id="265" r:id="rId12"/>
    <p:sldId id="274" r:id="rId13"/>
    <p:sldId id="266" r:id="rId14"/>
    <p:sldId id="276" r:id="rId15"/>
    <p:sldId id="277" r:id="rId16"/>
    <p:sldId id="267" r:id="rId17"/>
    <p:sldId id="269" r:id="rId18"/>
  </p:sldIdLst>
  <p:sldSz cx="18288000" cy="10287000"/>
  <p:notesSz cx="6858000" cy="9144000"/>
  <p:embeddedFontLst>
    <p:embeddedFont>
      <p:font typeface="Public Sans" panose="020B0604020202020204" charset="-18"/>
      <p:regular r:id="rId20"/>
    </p:embeddedFont>
    <p:embeddedFont>
      <p:font typeface="Public Sans Bold" panose="020B0604020202020204" charset="-18"/>
      <p:bold r:id="rId21"/>
    </p:embeddedFont>
    <p:embeddedFont>
      <p:font typeface="Public Sans Italics" panose="020B0604020202020204" charset="-18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311873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7050044" y="3768035"/>
            <a:ext cx="11822479" cy="10554250"/>
          </a:xfrm>
          <a:custGeom>
            <a:avLst/>
            <a:gdLst/>
            <a:ahLst/>
            <a:cxnLst/>
            <a:rect l="l" t="t" r="r" b="b"/>
            <a:pathLst>
              <a:path w="11822479" h="10554250">
                <a:moveTo>
                  <a:pt x="0" y="0"/>
                </a:moveTo>
                <a:lnTo>
                  <a:pt x="11822480" y="0"/>
                </a:lnTo>
                <a:lnTo>
                  <a:pt x="11822480" y="10554250"/>
                </a:lnTo>
                <a:lnTo>
                  <a:pt x="0" y="10554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3163284" y="38350"/>
            <a:ext cx="4096016" cy="4588205"/>
          </a:xfrm>
          <a:custGeom>
            <a:avLst/>
            <a:gdLst/>
            <a:ahLst/>
            <a:cxnLst/>
            <a:rect l="l" t="t" r="r" b="b"/>
            <a:pathLst>
              <a:path w="4096016" h="4588205">
                <a:moveTo>
                  <a:pt x="0" y="0"/>
                </a:moveTo>
                <a:lnTo>
                  <a:pt x="4096016" y="0"/>
                </a:lnTo>
                <a:lnTo>
                  <a:pt x="4096016" y="4588205"/>
                </a:lnTo>
                <a:lnTo>
                  <a:pt x="0" y="4588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4781094" y="5755162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546784" y="408467"/>
            <a:ext cx="12042689" cy="558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25"/>
              </a:lnSpc>
            </a:pPr>
            <a:r>
              <a:rPr lang="en-US" sz="11155" b="1" spc="-669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Naša doterajšia práca mládežníckeho parlamentu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6922" y="8039320"/>
            <a:ext cx="4665183" cy="93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0"/>
              </a:lnSpc>
            </a:pPr>
            <a:r>
              <a:rPr lang="en-US" sz="3660" i="1" spc="-219">
                <a:solidFill>
                  <a:srgbClr val="FFFFFF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5.5. 2025 </a:t>
            </a:r>
          </a:p>
          <a:p>
            <a:pPr algn="l">
              <a:lnSpc>
                <a:spcPts val="3550"/>
              </a:lnSpc>
            </a:pPr>
            <a:r>
              <a:rPr lang="en-US" sz="3660" i="1" spc="-219">
                <a:solidFill>
                  <a:srgbClr val="FFFFFF"/>
                </a:solidFill>
                <a:latin typeface="Public Sans Italics"/>
                <a:ea typeface="Public Sans Italics"/>
                <a:cs typeface="Public Sans Italics"/>
                <a:sym typeface="Public Sans Italics"/>
              </a:rPr>
              <a:t>vytvorili členovia MPMY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7050044" y="3768035"/>
            <a:ext cx="11822479" cy="10554250"/>
          </a:xfrm>
          <a:custGeom>
            <a:avLst/>
            <a:gdLst/>
            <a:ahLst/>
            <a:cxnLst/>
            <a:rect l="l" t="t" r="r" b="b"/>
            <a:pathLst>
              <a:path w="11822479" h="10554250">
                <a:moveTo>
                  <a:pt x="0" y="0"/>
                </a:moveTo>
                <a:lnTo>
                  <a:pt x="11822480" y="0"/>
                </a:lnTo>
                <a:lnTo>
                  <a:pt x="11822480" y="10554250"/>
                </a:lnTo>
                <a:lnTo>
                  <a:pt x="0" y="10554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3163284" y="-820170"/>
            <a:ext cx="4096016" cy="4588205"/>
          </a:xfrm>
          <a:custGeom>
            <a:avLst/>
            <a:gdLst/>
            <a:ahLst/>
            <a:cxnLst/>
            <a:rect l="l" t="t" r="r" b="b"/>
            <a:pathLst>
              <a:path w="4096016" h="4588205">
                <a:moveTo>
                  <a:pt x="0" y="0"/>
                </a:moveTo>
                <a:lnTo>
                  <a:pt x="4096016" y="0"/>
                </a:lnTo>
                <a:lnTo>
                  <a:pt x="4096016" y="4588205"/>
                </a:lnTo>
                <a:lnTo>
                  <a:pt x="0" y="4588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4781094" y="5755162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620925" y="2299059"/>
            <a:ext cx="12042689" cy="146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25"/>
              </a:lnSpc>
            </a:pPr>
            <a:r>
              <a:rPr lang="en-US" sz="11155" b="1" spc="-669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Plánované akcie: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14494329" y="49873"/>
            <a:ext cx="3607452" cy="3509067"/>
          </a:xfrm>
          <a:custGeom>
            <a:avLst/>
            <a:gdLst/>
            <a:ahLst/>
            <a:cxnLst/>
            <a:rect l="l" t="t" r="r" b="b"/>
            <a:pathLst>
              <a:path w="4306780" h="4189322">
                <a:moveTo>
                  <a:pt x="0" y="0"/>
                </a:moveTo>
                <a:lnTo>
                  <a:pt x="4306780" y="0"/>
                </a:lnTo>
                <a:lnTo>
                  <a:pt x="4306780" y="4189322"/>
                </a:lnTo>
                <a:lnTo>
                  <a:pt x="0" y="418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1934309" y="3558940"/>
            <a:ext cx="6362491" cy="6678187"/>
          </a:xfrm>
          <a:custGeom>
            <a:avLst/>
            <a:gdLst/>
            <a:ahLst/>
            <a:cxnLst/>
            <a:rect l="l" t="t" r="r" b="b"/>
            <a:pathLst>
              <a:path w="6362491" h="6678187">
                <a:moveTo>
                  <a:pt x="0" y="0"/>
                </a:moveTo>
                <a:lnTo>
                  <a:pt x="6362491" y="0"/>
                </a:lnTo>
                <a:lnTo>
                  <a:pt x="6362491" y="6678188"/>
                </a:lnTo>
                <a:lnTo>
                  <a:pt x="0" y="6678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990462" y="647637"/>
            <a:ext cx="7466977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GB" sz="9760" b="1" spc="-58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Máj / Jún</a:t>
            </a:r>
            <a:endParaRPr lang="en-US" sz="9760" b="1" spc="-585">
              <a:solidFill>
                <a:srgbClr val="FFFFFF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3533226" y="1445098"/>
            <a:ext cx="537890" cy="531044"/>
          </a:xfrm>
          <a:custGeom>
            <a:avLst/>
            <a:gdLst/>
            <a:ahLst/>
            <a:cxnLst/>
            <a:rect l="l" t="t" r="r" b="b"/>
            <a:pathLst>
              <a:path w="1038896" h="1025673">
                <a:moveTo>
                  <a:pt x="0" y="0"/>
                </a:moveTo>
                <a:lnTo>
                  <a:pt x="1038896" y="0"/>
                </a:lnTo>
                <a:lnTo>
                  <a:pt x="1038896" y="1025673"/>
                </a:lnTo>
                <a:lnTo>
                  <a:pt x="0" y="1025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8763470" y="537680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914444" y="2171625"/>
            <a:ext cx="8672276" cy="795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900">
                <a:solidFill>
                  <a:schemeClr val="bg1"/>
                </a:solidFill>
              </a:rPr>
              <a:t>7.5.2025  stretnutie s primátorom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en-GB" sz="2900">
                <a:solidFill>
                  <a:schemeClr val="bg1"/>
                </a:solidFill>
              </a:rPr>
              <a:t>11.5.2025 dobrovolnícka činnosť na MS v kolobežkovaní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en-GB" sz="2900">
                <a:solidFill>
                  <a:schemeClr val="bg1"/>
                </a:solidFill>
              </a:rPr>
              <a:t>24.5.2025 dobrovolnícka výpomoc na oslavách titulu Spartak Myjava ženy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sk-SK" altLang="en-GB" sz="2900">
                <a:solidFill>
                  <a:schemeClr val="bg1"/>
                </a:solidFill>
              </a:rPr>
              <a:t>31.05.2025 MDD</a:t>
            </a:r>
            <a:endParaRPr lang="en-GB" sz="2900">
              <a:solidFill>
                <a:schemeClr val="bg1"/>
              </a:solidFill>
            </a:endParaRP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en-GB" sz="2900">
                <a:solidFill>
                  <a:schemeClr val="bg1"/>
                </a:solidFill>
              </a:rPr>
              <a:t>4.6.2025 asistencia pri organizácií  a sprievodnom programme DOC  TJ Spartak Myjava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en-GB" sz="2900">
                <a:solidFill>
                  <a:schemeClr val="bg1"/>
                </a:solidFill>
              </a:rPr>
              <a:t>7.6..2025 dobrovolnícka činnosť na olympiáde MŠ 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r>
              <a:rPr lang="en-GB" sz="2900">
                <a:solidFill>
                  <a:schemeClr val="bg1"/>
                </a:solidFill>
              </a:rPr>
              <a:t>?.6.2025 beach volejbalový turnaj (termín bude upresnený) </a:t>
            </a:r>
          </a:p>
          <a:p>
            <a:pPr algn="l"/>
            <a:endParaRPr lang="en-GB" sz="2900">
              <a:solidFill>
                <a:schemeClr val="bg1"/>
              </a:solidFill>
            </a:endParaRPr>
          </a:p>
          <a:p>
            <a:pPr algn="l"/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700"/>
            <a:ext cx="4778375" cy="67614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1300"/>
            <a:ext cx="4795520" cy="6794500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2115800" y="419100"/>
            <a:ext cx="5385435" cy="7518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29648" y="1028385"/>
            <a:ext cx="9352867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860"/>
              </a:lnSpc>
            </a:pPr>
            <a:r>
              <a:rPr lang="en-GB" sz="12225" b="1" spc="-733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Jùl /</a:t>
            </a:r>
            <a:r>
              <a:rPr lang="en-US" sz="12225" b="1" spc="-733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August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9448800" y="2857500"/>
            <a:ext cx="8709660" cy="578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GB" sz="4000">
                <a:solidFill>
                  <a:schemeClr val="bg1"/>
                </a:solidFill>
              </a:rPr>
              <a:t>-dátum a čas podujatí bude upresnený </a:t>
            </a:r>
          </a:p>
          <a:p>
            <a:pPr algn="l">
              <a:lnSpc>
                <a:spcPct val="120000"/>
              </a:lnSpc>
            </a:pPr>
            <a:endParaRPr lang="en-GB" sz="4000">
              <a:solidFill>
                <a:schemeClr val="bg1"/>
              </a:solidFill>
            </a:endParaRP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chemeClr val="bg1"/>
                </a:solidFill>
              </a:rPr>
              <a:t>Plavecká výzva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chemeClr val="bg1"/>
                </a:solidFill>
              </a:rPr>
              <a:t>MD mládeže 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chemeClr val="bg1"/>
                </a:solidFill>
              </a:rPr>
              <a:t>Pomoc pri aktivitách v meste 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4000">
                <a:solidFill>
                  <a:schemeClr val="bg1"/>
                </a:solidFill>
              </a:rPr>
              <a:t>Participácia na táboroch v CVČ Myjava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4000">
                <a:solidFill>
                  <a:schemeClr val="bg1"/>
                </a:solidFill>
              </a:rPr>
              <a:t>Teambuilding s MP Púchov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647700"/>
            <a:ext cx="7563485" cy="93548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97977" cy="10640783"/>
            <a:chOff x="0" y="0"/>
            <a:chExt cx="28263970" cy="14187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32139" y="5588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495300"/>
            <a:ext cx="14036675" cy="9315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r">
              <a:lnSpc>
                <a:spcPts val="11860"/>
              </a:lnSpc>
            </a:pPr>
            <a:r>
              <a:rPr lang="sk-SK" altLang="en-US" sz="12225" b="1" spc="-733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September/Október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838200" y="2171700"/>
            <a:ext cx="13395960" cy="578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-dátum a čas podujatí bude upresnený </a:t>
            </a:r>
          </a:p>
          <a:p>
            <a:pPr algn="just">
              <a:lnSpc>
                <a:spcPct val="130000"/>
              </a:lnSpc>
            </a:pPr>
            <a:r>
              <a:rPr lang="sk-SK" altLang="en-GB" sz="4000">
                <a:solidFill>
                  <a:schemeClr val="bg1"/>
                </a:solidFill>
              </a:rPr>
              <a:t>	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Nábor do MPMY				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*Workshop (dialóg s osobnosťami, inšpiratívnymi ľudmi z MY)</a:t>
            </a:r>
            <a:endParaRPr lang="en-GB" sz="4000">
              <a:solidFill>
                <a:schemeClr val="bg1"/>
              </a:solidFill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chemeClr val="bg1"/>
                </a:solidFill>
              </a:rPr>
              <a:t>MD mládeže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4000">
                <a:solidFill>
                  <a:schemeClr val="bg1"/>
                </a:solidFill>
              </a:rPr>
              <a:t>Pomoc pri aktivitách v meste </a:t>
            </a:r>
            <a:r>
              <a:rPr lang="sk-SK" altLang="en-GB" sz="4000">
                <a:solidFill>
                  <a:schemeClr val="bg1"/>
                </a:solidFill>
              </a:rPr>
              <a:t> 			</a:t>
            </a:r>
          </a:p>
        </p:txBody>
      </p:sp>
      <p:sp>
        <p:nvSpPr>
          <p:cNvPr id="11" name="Freeform 7"/>
          <p:cNvSpPr/>
          <p:nvPr/>
        </p:nvSpPr>
        <p:spPr>
          <a:xfrm>
            <a:off x="12092221" y="5448434"/>
            <a:ext cx="4716846" cy="4588205"/>
          </a:xfrm>
          <a:custGeom>
            <a:avLst/>
            <a:gdLst/>
            <a:ahLst/>
            <a:cxnLst/>
            <a:rect l="l" t="t" r="r" b="b"/>
            <a:pathLst>
              <a:path w="4716846" h="4588205">
                <a:moveTo>
                  <a:pt x="0" y="0"/>
                </a:moveTo>
                <a:lnTo>
                  <a:pt x="4716846" y="0"/>
                </a:lnTo>
                <a:lnTo>
                  <a:pt x="4716846" y="4588205"/>
                </a:lnTo>
                <a:lnTo>
                  <a:pt x="0" y="458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97977" cy="10640783"/>
            <a:chOff x="0" y="0"/>
            <a:chExt cx="28263970" cy="14187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32139" y="5588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7525" y="495300"/>
            <a:ext cx="14476730" cy="9194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r">
              <a:lnSpc>
                <a:spcPts val="11860"/>
              </a:lnSpc>
            </a:pPr>
            <a:r>
              <a:rPr lang="sk-SK" altLang="en-US" sz="12225" b="1" spc="-733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November/December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838200" y="2171700"/>
            <a:ext cx="13395960" cy="5786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-dátum a čas podujatí bude upresnený </a:t>
            </a:r>
          </a:p>
          <a:p>
            <a:pPr algn="just">
              <a:lnSpc>
                <a:spcPct val="130000"/>
              </a:lnSpc>
            </a:pPr>
            <a:r>
              <a:rPr lang="sk-SK" altLang="en-GB" sz="4000">
                <a:solidFill>
                  <a:schemeClr val="bg1"/>
                </a:solidFill>
              </a:rPr>
              <a:t>	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Deň študentstva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Halloween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Mikuláš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sk-SK" altLang="en-GB" sz="4000">
                <a:solidFill>
                  <a:schemeClr val="bg1"/>
                </a:solidFill>
              </a:rPr>
              <a:t>Vianočné besiedky			</a:t>
            </a:r>
          </a:p>
        </p:txBody>
      </p:sp>
      <p:sp>
        <p:nvSpPr>
          <p:cNvPr id="11" name="Freeform 7"/>
          <p:cNvSpPr/>
          <p:nvPr/>
        </p:nvSpPr>
        <p:spPr>
          <a:xfrm>
            <a:off x="12092221" y="5448434"/>
            <a:ext cx="4716846" cy="4588205"/>
          </a:xfrm>
          <a:custGeom>
            <a:avLst/>
            <a:gdLst/>
            <a:ahLst/>
            <a:cxnLst/>
            <a:rect l="l" t="t" r="r" b="b"/>
            <a:pathLst>
              <a:path w="4716846" h="4588205">
                <a:moveTo>
                  <a:pt x="0" y="0"/>
                </a:moveTo>
                <a:lnTo>
                  <a:pt x="4716846" y="0"/>
                </a:lnTo>
                <a:lnTo>
                  <a:pt x="4716846" y="4588205"/>
                </a:lnTo>
                <a:lnTo>
                  <a:pt x="0" y="458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1729" y="342863"/>
            <a:ext cx="13340635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70"/>
              </a:lnSpc>
            </a:pPr>
            <a:r>
              <a:rPr lang="en-US" sz="7200" b="1" spc="-585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Požiadavky</a:t>
            </a:r>
            <a:r>
              <a:rPr lang="en-US" sz="7200" b="1" spc="-585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od </a:t>
            </a:r>
            <a:r>
              <a:rPr lang="en-US" sz="7200" b="1" spc="-585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mesta</a:t>
            </a:r>
            <a:r>
              <a:rPr lang="en-US" sz="7200" b="1" spc="-585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k </a:t>
            </a:r>
            <a:r>
              <a:rPr lang="en-US" sz="7200" b="1" spc="-585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efektívnejšej</a:t>
            </a:r>
            <a:r>
              <a:rPr lang="en-US" sz="7200" b="1" spc="-585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7200" b="1" spc="-585" dirty="0" err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prác</a:t>
            </a:r>
            <a:r>
              <a:rPr lang="sk-SK" sz="7200" b="1" spc="-585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</a:t>
            </a:r>
            <a:r>
              <a:rPr lang="en-US" sz="7200" b="1" spc="-585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v MP: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82451" y="1028700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1024993">
            <a:off x="355151" y="4360477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 Box 8"/>
          <p:cNvSpPr txBox="1"/>
          <p:nvPr/>
        </p:nvSpPr>
        <p:spPr>
          <a:xfrm>
            <a:off x="533400" y="2552700"/>
            <a:ext cx="15942945" cy="680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Mikiny</a:t>
            </a:r>
            <a:r>
              <a:rPr lang="sk-SK" altLang="en-US" sz="3200">
                <a:solidFill>
                  <a:schemeClr val="bg1"/>
                </a:solidFill>
              </a:rPr>
              <a:t>	, tričká</a:t>
            </a:r>
            <a:r>
              <a:rPr lang="sk-SK" altLang="en-US" sz="3600">
                <a:solidFill>
                  <a:schemeClr val="bg1"/>
                </a:solidFill>
              </a:rPr>
              <a:t>		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Permanentky na </a:t>
            </a:r>
            <a:r>
              <a:rPr lang="sk-SK" sz="3200">
                <a:solidFill>
                  <a:schemeClr val="bg1"/>
                </a:solidFill>
              </a:rPr>
              <a:t>MFF</a:t>
            </a:r>
          </a:p>
          <a:p>
            <a:pPr marL="4171950" lvl="8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Teambuilding s </a:t>
            </a:r>
            <a:r>
              <a:rPr lang="sk-SK" altLang="en-US" sz="3200">
                <a:solidFill>
                  <a:schemeClr val="bg1"/>
                </a:solidFill>
              </a:rPr>
              <a:t>MP Púchov</a:t>
            </a:r>
            <a:r>
              <a:rPr lang="en-US" altLang="en-US" sz="3200">
                <a:solidFill>
                  <a:schemeClr val="bg1"/>
                </a:solidFill>
              </a:rPr>
              <a:t>: Nadviazanie na minuloro</a:t>
            </a:r>
            <a:r>
              <a:rPr lang="" altLang="en-US" sz="3200">
                <a:solidFill>
                  <a:schemeClr val="bg1"/>
                </a:solidFill>
              </a:rPr>
              <a:t>č</a:t>
            </a:r>
            <a:r>
              <a:rPr lang="en-US" altLang="en-US" sz="3200">
                <a:solidFill>
                  <a:schemeClr val="bg1"/>
                </a:solidFill>
              </a:rPr>
              <a:t>né pozvanie</a:t>
            </a:r>
          </a:p>
          <a:p>
            <a:pPr marL="4171950" lvl="8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Zabezpe</a:t>
            </a:r>
            <a:r>
              <a:rPr lang="" altLang="en-US" sz="3200">
                <a:solidFill>
                  <a:schemeClr val="bg1"/>
                </a:solidFill>
              </a:rPr>
              <a:t>č</a:t>
            </a:r>
            <a:r>
              <a:rPr lang="en-US" altLang="en-US" sz="3200">
                <a:solidFill>
                  <a:schemeClr val="bg1"/>
                </a:solidFill>
              </a:rPr>
              <a:t>enie priestor</a:t>
            </a:r>
            <a:r>
              <a:rPr lang="sk-SK" altLang="en-US" sz="3200">
                <a:solidFill>
                  <a:schemeClr val="bg1"/>
                </a:solidFill>
              </a:rPr>
              <a:t>ov pre podujatia (volejbal plážový, plávanie)</a:t>
            </a:r>
            <a:endParaRPr lang="en-US" altLang="en-US" sz="3200">
              <a:solidFill>
                <a:schemeClr val="bg1"/>
              </a:solidFill>
            </a:endParaRPr>
          </a:p>
          <a:p>
            <a:pPr lvl="8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chemeClr val="bg1"/>
                </a:solidFill>
              </a:rPr>
              <a:t>Propagácia a aktivity:</a:t>
            </a:r>
          </a:p>
          <a:p>
            <a:pPr marL="4171950" lvl="8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Roll-up s logom MP na mestské akcie</a:t>
            </a:r>
          </a:p>
          <a:p>
            <a:pPr marL="4171950" lvl="8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Organizovanie filmov</a:t>
            </a:r>
            <a:r>
              <a:rPr lang="" altLang="en-US" sz="3200">
                <a:solidFill>
                  <a:schemeClr val="bg1"/>
                </a:solidFill>
              </a:rPr>
              <a:t>ý</a:t>
            </a:r>
            <a:r>
              <a:rPr lang="en-US" altLang="en-US" sz="3200">
                <a:solidFill>
                  <a:schemeClr val="bg1"/>
                </a:solidFill>
              </a:rPr>
              <a:t>ch ve</a:t>
            </a:r>
            <a:r>
              <a:rPr lang="" altLang="en-US" sz="3200">
                <a:solidFill>
                  <a:schemeClr val="bg1"/>
                </a:solidFill>
              </a:rPr>
              <a:t>č</a:t>
            </a:r>
            <a:r>
              <a:rPr lang="en-US" altLang="en-US" sz="3200">
                <a:solidFill>
                  <a:schemeClr val="bg1"/>
                </a:solidFill>
              </a:rPr>
              <a:t>erov pre verejnos</a:t>
            </a:r>
            <a:r>
              <a:rPr lang="" altLang="en-US" sz="3200">
                <a:solidFill>
                  <a:schemeClr val="bg1"/>
                </a:solidFill>
              </a:rPr>
              <a:t>ť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chemeClr val="bg1"/>
                </a:solidFill>
              </a:rPr>
              <a:t>Mo</a:t>
            </a:r>
            <a:r>
              <a:rPr lang="" altLang="en-US" sz="3200">
                <a:solidFill>
                  <a:schemeClr val="bg1"/>
                </a:solidFill>
              </a:rPr>
              <a:t>ž</a:t>
            </a:r>
            <a:r>
              <a:rPr lang="en-US" altLang="en-US" sz="3200">
                <a:solidFill>
                  <a:schemeClr val="bg1"/>
                </a:solidFill>
              </a:rPr>
              <a:t>nos</a:t>
            </a:r>
            <a:r>
              <a:rPr lang="" altLang="en-US" sz="3200">
                <a:solidFill>
                  <a:schemeClr val="bg1"/>
                </a:solidFill>
              </a:rPr>
              <a:t>ť</a:t>
            </a:r>
            <a:r>
              <a:rPr lang="en-US" altLang="en-US" sz="3200">
                <a:solidFill>
                  <a:schemeClr val="bg1"/>
                </a:solidFill>
              </a:rPr>
              <a:t> privyrobenia si </a:t>
            </a:r>
            <a:r>
              <a:rPr lang="" altLang="en-US" sz="3200">
                <a:solidFill>
                  <a:schemeClr val="bg1"/>
                </a:solidFill>
              </a:rPr>
              <a:t>č</a:t>
            </a:r>
            <a:r>
              <a:rPr lang="en-US" altLang="en-US" sz="3200">
                <a:solidFill>
                  <a:schemeClr val="bg1"/>
                </a:solidFill>
              </a:rPr>
              <a:t>lenov MP na mestsk</a:t>
            </a:r>
            <a:r>
              <a:rPr lang="" altLang="en-US" sz="3200">
                <a:solidFill>
                  <a:schemeClr val="bg1"/>
                </a:solidFill>
              </a:rPr>
              <a:t>ý</a:t>
            </a:r>
            <a:r>
              <a:rPr lang="en-US" altLang="en-US" sz="3200">
                <a:solidFill>
                  <a:schemeClr val="bg1"/>
                </a:solidFill>
              </a:rPr>
              <a:t>ch podujatiach</a:t>
            </a:r>
          </a:p>
        </p:txBody>
      </p:sp>
      <p:pic>
        <p:nvPicPr>
          <p:cNvPr id="12" name="Obrázo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837" y="5600631"/>
            <a:ext cx="4160658" cy="41606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3811983"/>
            <a:ext cx="10185412" cy="8666859"/>
          </a:xfrm>
          <a:custGeom>
            <a:avLst/>
            <a:gdLst/>
            <a:ahLst/>
            <a:cxnLst/>
            <a:rect l="l" t="t" r="r" b="b"/>
            <a:pathLst>
              <a:path w="10185412" h="8666859">
                <a:moveTo>
                  <a:pt x="0" y="0"/>
                </a:moveTo>
                <a:lnTo>
                  <a:pt x="10185412" y="0"/>
                </a:lnTo>
                <a:lnTo>
                  <a:pt x="10185412" y="8666859"/>
                </a:lnTo>
                <a:lnTo>
                  <a:pt x="0" y="86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-1359803" y="2632920"/>
            <a:ext cx="10503803" cy="11024985"/>
          </a:xfrm>
          <a:custGeom>
            <a:avLst/>
            <a:gdLst/>
            <a:ahLst/>
            <a:cxnLst/>
            <a:rect l="l" t="t" r="r" b="b"/>
            <a:pathLst>
              <a:path w="10503803" h="11024985">
                <a:moveTo>
                  <a:pt x="0" y="0"/>
                </a:moveTo>
                <a:lnTo>
                  <a:pt x="10503803" y="0"/>
                </a:lnTo>
                <a:lnTo>
                  <a:pt x="10503803" y="11024985"/>
                </a:lnTo>
                <a:lnTo>
                  <a:pt x="0" y="1102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4138338" y="1257300"/>
            <a:ext cx="10011323" cy="277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0"/>
              </a:lnSpc>
            </a:pPr>
            <a:r>
              <a:rPr lang="en-US" sz="10905" b="1" spc="-654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Ďakujeme za pozornosť!</a:t>
            </a:r>
          </a:p>
        </p:txBody>
      </p:sp>
      <p:sp>
        <p:nvSpPr>
          <p:cNvPr id="8" name="Freeform 8"/>
          <p:cNvSpPr/>
          <p:nvPr/>
        </p:nvSpPr>
        <p:spPr>
          <a:xfrm>
            <a:off x="15448002" y="1186932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 rot="505629">
            <a:off x="761221" y="1186932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8320" y="486410"/>
            <a:ext cx="11110595" cy="19151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9410"/>
              </a:lnSpc>
            </a:pPr>
            <a:r>
              <a:rPr lang="en-US" sz="9700" b="1" spc="-58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Začiatok roku 2025:                             január/február</a:t>
            </a:r>
          </a:p>
        </p:txBody>
      </p:sp>
      <p:sp>
        <p:nvSpPr>
          <p:cNvPr id="6" name="Freeform 6"/>
          <p:cNvSpPr/>
          <p:nvPr/>
        </p:nvSpPr>
        <p:spPr>
          <a:xfrm>
            <a:off x="15390537" y="1028700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9536368" y="1771222"/>
            <a:ext cx="6825200" cy="7568267"/>
          </a:xfrm>
          <a:custGeom>
            <a:avLst/>
            <a:gdLst/>
            <a:ahLst/>
            <a:cxnLst/>
            <a:rect l="l" t="t" r="r" b="b"/>
            <a:pathLst>
              <a:path w="6825200" h="7568267">
                <a:moveTo>
                  <a:pt x="0" y="0"/>
                </a:moveTo>
                <a:lnTo>
                  <a:pt x="6825200" y="0"/>
                </a:lnTo>
                <a:lnTo>
                  <a:pt x="6825200" y="7568267"/>
                </a:lnTo>
                <a:lnTo>
                  <a:pt x="0" y="756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228600" y="3238500"/>
            <a:ext cx="8510905" cy="69494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43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</a:t>
            </a: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mena koordinátora MP</a:t>
            </a:r>
            <a:endParaRPr lang="en-GB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endParaRPr lang="en-US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sk-SK" alt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agitácia nových</a:t>
            </a: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členov</a:t>
            </a:r>
            <a:endParaRPr lang="en-GB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endParaRPr lang="en-US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zmena pr</a:t>
            </a:r>
            <a:r>
              <a:rPr lang="sk-SK" alt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iestoru do DK</a:t>
            </a:r>
            <a:endParaRPr lang="en-GB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endParaRPr lang="en-US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zoznamovanie sa s novou koordinátorkou </a:t>
            </a:r>
            <a:r>
              <a:rPr lang="sk-SK" alt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Mgr. Andreou</a:t>
            </a: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Bogorovou</a:t>
            </a:r>
            <a:endParaRPr lang="en-GB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endParaRPr lang="en-US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úvodné stretnutia v Klube</a:t>
            </a:r>
            <a:r>
              <a:rPr lang="en-GB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Mladých</a:t>
            </a:r>
            <a:endParaRPr lang="en-GB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endParaRPr lang="en-US" sz="32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39750" lvl="1" indent="-26987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32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začiatok plánovanie akčného plánu na rok 2025</a:t>
            </a:r>
          </a:p>
          <a:p>
            <a:pPr algn="just">
              <a:lnSpc>
                <a:spcPct val="100000"/>
              </a:lnSpc>
            </a:pPr>
            <a:endParaRPr lang="en-US" sz="43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2925"/>
              </a:lnSpc>
            </a:pPr>
            <a:endParaRPr lang="en-US" sz="25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4082256" y="285653"/>
            <a:ext cx="3621890" cy="2983120"/>
          </a:xfrm>
          <a:custGeom>
            <a:avLst/>
            <a:gdLst/>
            <a:ahLst/>
            <a:cxnLst/>
            <a:rect l="l" t="t" r="r" b="b"/>
            <a:pathLst>
              <a:path w="3621890" h="2983120">
                <a:moveTo>
                  <a:pt x="3621889" y="0"/>
                </a:moveTo>
                <a:lnTo>
                  <a:pt x="0" y="0"/>
                </a:lnTo>
                <a:lnTo>
                  <a:pt x="0" y="2983120"/>
                </a:lnTo>
                <a:lnTo>
                  <a:pt x="3621889" y="2983120"/>
                </a:lnTo>
                <a:lnTo>
                  <a:pt x="36218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304800" y="5372085"/>
            <a:ext cx="6726777" cy="4733205"/>
          </a:xfrm>
          <a:custGeom>
            <a:avLst/>
            <a:gdLst/>
            <a:ahLst/>
            <a:cxnLst/>
            <a:rect l="l" t="t" r="r" b="b"/>
            <a:pathLst>
              <a:path w="6726777" h="4733205">
                <a:moveTo>
                  <a:pt x="0" y="0"/>
                </a:moveTo>
                <a:lnTo>
                  <a:pt x="6726777" y="0"/>
                </a:lnTo>
                <a:lnTo>
                  <a:pt x="6726777" y="4733205"/>
                </a:lnTo>
                <a:lnTo>
                  <a:pt x="0" y="4733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990304" y="952814"/>
            <a:ext cx="401319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10"/>
              </a:lnSpc>
            </a:pPr>
            <a:r>
              <a:rPr lang="en-US" sz="9700" b="1" spc="-58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Marec: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2400" y="1333500"/>
            <a:ext cx="9771380" cy="64871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endParaRPr lang="en-US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úvodné stretnutia v Klube Mladých</a:t>
            </a:r>
            <a:endParaRPr lang="en-GB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endParaRPr lang="en-US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začiatok plánovanie akčného plánu na rok</a:t>
            </a:r>
            <a:r>
              <a:rPr lang="sk-SK" altLang="en-US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2025</a:t>
            </a:r>
            <a:r>
              <a:rPr lang="en-US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 </a:t>
            </a:r>
            <a:endParaRPr lang="en-GB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endParaRPr lang="en-GB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r>
              <a:rPr lang="en-GB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12.3.2025 Filmový večer </a:t>
            </a: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endParaRPr lang="en-GB" sz="36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/>
              <a:buChar char="•"/>
            </a:pPr>
            <a:r>
              <a:rPr lang="en-GB" sz="36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13.3.2025 Odovzdávanie darčekov Jubilantom </a:t>
            </a:r>
          </a:p>
          <a:p>
            <a:pPr marL="84137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40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40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4000" spc="-14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4137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GB" sz="4000" spc="-14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11.3.-13.3 absolvovala naša koordinátorka školenie NIVAM pre koordinátorov mládeže</a:t>
            </a:r>
          </a:p>
        </p:txBody>
      </p:sp>
      <p:sp>
        <p:nvSpPr>
          <p:cNvPr id="9" name="Freeform 9"/>
          <p:cNvSpPr/>
          <p:nvPr/>
        </p:nvSpPr>
        <p:spPr>
          <a:xfrm>
            <a:off x="6038642" y="1028700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3"/>
                </a:lnTo>
                <a:lnTo>
                  <a:pt x="0" y="2240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3" y="504996"/>
            <a:ext cx="6442366" cy="927700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34" y="225137"/>
            <a:ext cx="4953001" cy="581152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540" y="504996"/>
            <a:ext cx="5378738" cy="93090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8148" y="458842"/>
            <a:ext cx="21691805" cy="9828157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 rot="-135922">
            <a:off x="10063034" y="103553"/>
            <a:ext cx="7323067" cy="8103997"/>
          </a:xfrm>
          <a:custGeom>
            <a:avLst/>
            <a:gdLst/>
            <a:ahLst/>
            <a:cxnLst/>
            <a:rect l="l" t="t" r="r" b="b"/>
            <a:pathLst>
              <a:path w="7323067" h="8103997">
                <a:moveTo>
                  <a:pt x="0" y="0"/>
                </a:moveTo>
                <a:lnTo>
                  <a:pt x="7323067" y="0"/>
                </a:lnTo>
                <a:lnTo>
                  <a:pt x="7323067" y="8103997"/>
                </a:lnTo>
                <a:lnTo>
                  <a:pt x="0" y="810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801272" y="1868523"/>
            <a:ext cx="3599472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9760" b="1" spc="-58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Apríl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600" y="4152900"/>
            <a:ext cx="9542145" cy="43465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ts val="3300"/>
              </a:lnSpc>
            </a:pPr>
            <a:r>
              <a:rPr lang="en-GB" sz="4000" b="1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2.4.2025</a:t>
            </a:r>
            <a:r>
              <a:rPr lang="en-GB" sz="4000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– tvorivé dielne s Mestským študentským parlamentom, Nezábudka</a:t>
            </a:r>
          </a:p>
          <a:p>
            <a:pPr algn="just">
              <a:lnSpc>
                <a:spcPts val="3300"/>
              </a:lnSpc>
            </a:pPr>
            <a:endParaRPr lang="en-GB" sz="4000" spc="-16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3300"/>
              </a:lnSpc>
            </a:pPr>
            <a:r>
              <a:rPr lang="en-GB" sz="4000" b="1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3.4.2025</a:t>
            </a:r>
            <a:r>
              <a:rPr lang="en-GB" sz="4000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– Premietanie filmu </a:t>
            </a:r>
          </a:p>
          <a:p>
            <a:pPr algn="just">
              <a:lnSpc>
                <a:spcPts val="3300"/>
              </a:lnSpc>
            </a:pPr>
            <a:endParaRPr lang="en-GB" sz="4000" spc="-16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3300"/>
              </a:lnSpc>
            </a:pPr>
            <a:r>
              <a:rPr lang="sk-SK" sz="4000" b="1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12.4.2025</a:t>
            </a:r>
            <a:r>
              <a:rPr lang="sk-SK" sz="4000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GB" sz="4000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– 80.výročie Oslobodenia Myjavy</a:t>
            </a:r>
          </a:p>
          <a:p>
            <a:pPr algn="just">
              <a:lnSpc>
                <a:spcPts val="3300"/>
              </a:lnSpc>
            </a:pPr>
            <a:endParaRPr lang="en-GB" sz="4000" spc="-16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3300"/>
              </a:lnSpc>
            </a:pPr>
            <a:r>
              <a:rPr lang="en-GB" sz="4000" b="1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22.4.2025</a:t>
            </a:r>
            <a:r>
              <a:rPr lang="en-GB" sz="4000" spc="-16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– Deň Zeme, zbieranie odpadu </a:t>
            </a:r>
          </a:p>
          <a:p>
            <a:pPr algn="just">
              <a:lnSpc>
                <a:spcPts val="3300"/>
              </a:lnSpc>
            </a:pPr>
            <a:endParaRPr lang="en-US" sz="2820" spc="-16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780616" y="1361021"/>
            <a:ext cx="1131038" cy="1116643"/>
          </a:xfrm>
          <a:custGeom>
            <a:avLst/>
            <a:gdLst/>
            <a:ahLst/>
            <a:cxnLst/>
            <a:rect l="l" t="t" r="r" b="b"/>
            <a:pathLst>
              <a:path w="1131038" h="1116643">
                <a:moveTo>
                  <a:pt x="0" y="0"/>
                </a:moveTo>
                <a:lnTo>
                  <a:pt x="1131039" y="0"/>
                </a:lnTo>
                <a:lnTo>
                  <a:pt x="1131039" y="1116643"/>
                </a:lnTo>
                <a:lnTo>
                  <a:pt x="0" y="1116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2" y="257407"/>
            <a:ext cx="5874329" cy="782646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108" y="257407"/>
            <a:ext cx="5874329" cy="782646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415856" y="8551569"/>
            <a:ext cx="363374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TVORIVÉ DIELNE</a:t>
            </a:r>
            <a:endParaRPr lang="sk-SK" sz="400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3238403" y="8497808"/>
            <a:ext cx="4514273" cy="690123"/>
          </a:xfrm>
          <a:prstGeom prst="rect">
            <a:avLst/>
          </a:prstGeom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3900">
                <a:solidFill>
                  <a:schemeClr val="bg1"/>
                </a:solidFill>
              </a:rPr>
              <a:t>PREMIETANIE FILMU</a:t>
            </a:r>
            <a:endParaRPr lang="sk-SK" sz="3900">
              <a:solidFill>
                <a:schemeClr val="bg1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97" y="1882090"/>
            <a:ext cx="5024005" cy="6687242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7863779" y="8833988"/>
            <a:ext cx="2560440" cy="707886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DEŇ ZEME</a:t>
            </a:r>
            <a:endParaRPr lang="sk-SK" sz="4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08" y="396408"/>
            <a:ext cx="6426201" cy="731883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16" y="992428"/>
            <a:ext cx="6765637" cy="8302143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10298549" y="8432797"/>
            <a:ext cx="6828412" cy="861774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5000" b="1">
                <a:solidFill>
                  <a:schemeClr val="bg1"/>
                </a:solidFill>
              </a:rPr>
              <a:t>OSLOBODENIE MYJAVY</a:t>
            </a:r>
            <a:endParaRPr lang="sk-SK" sz="5000" b="1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911195" y="843470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8058765" y="489648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6997042" y="3634089"/>
            <a:ext cx="9116012" cy="8966841"/>
          </a:xfrm>
          <a:custGeom>
            <a:avLst/>
            <a:gdLst/>
            <a:ahLst/>
            <a:cxnLst/>
            <a:rect l="l" t="t" r="r" b="b"/>
            <a:pathLst>
              <a:path w="9116012" h="8966841">
                <a:moveTo>
                  <a:pt x="0" y="0"/>
                </a:moveTo>
                <a:lnTo>
                  <a:pt x="9116012" y="0"/>
                </a:lnTo>
                <a:lnTo>
                  <a:pt x="9116012" y="8966841"/>
                </a:lnTo>
                <a:lnTo>
                  <a:pt x="0" y="8966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1028700" y="986760"/>
            <a:ext cx="6309241" cy="128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9760" b="1" spc="-585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Máj</a:t>
            </a:r>
          </a:p>
        </p:txBody>
      </p:sp>
      <p:sp>
        <p:nvSpPr>
          <p:cNvPr id="8" name="Freeform 8"/>
          <p:cNvSpPr/>
          <p:nvPr/>
        </p:nvSpPr>
        <p:spPr>
          <a:xfrm>
            <a:off x="14672515" y="3323479"/>
            <a:ext cx="2268950" cy="2240073"/>
          </a:xfrm>
          <a:custGeom>
            <a:avLst/>
            <a:gdLst/>
            <a:ahLst/>
            <a:cxnLst/>
            <a:rect l="l" t="t" r="r" b="b"/>
            <a:pathLst>
              <a:path w="2268950" h="2240073">
                <a:moveTo>
                  <a:pt x="0" y="0"/>
                </a:moveTo>
                <a:lnTo>
                  <a:pt x="2268950" y="0"/>
                </a:lnTo>
                <a:lnTo>
                  <a:pt x="2268950" y="2240072"/>
                </a:lnTo>
                <a:lnTo>
                  <a:pt x="0" y="224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1307668" y="4766513"/>
            <a:ext cx="7829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1.5.2025 dobrovolnícka činnosť motocross Myjava</a:t>
            </a:r>
            <a:endParaRPr lang="sk-SK" sz="4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637" y="1139069"/>
            <a:ext cx="6016914" cy="80088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51" y="1139068"/>
            <a:ext cx="6016914" cy="800886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830492" y="4435613"/>
            <a:ext cx="2627017" cy="707886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4000">
                <a:solidFill>
                  <a:schemeClr val="bg1"/>
                </a:solidFill>
              </a:rPr>
              <a:t>Motocross</a:t>
            </a:r>
            <a:endParaRPr lang="sk-SK" sz="4000">
              <a:solidFill>
                <a:schemeClr val="bg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620885" y="291909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Vlastná</PresentationFormat>
  <Paragraphs>90</Paragraphs>
  <Slides>17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3" baseType="lpstr">
      <vt:lpstr>Public Sans Italics</vt:lpstr>
      <vt:lpstr>Arial</vt:lpstr>
      <vt:lpstr>Public Sans Bold</vt:lpstr>
      <vt:lpstr>Public Sans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Illustration Build a Business Team Presentation</dc:title>
  <dc:creator>Timea Pekníková</dc:creator>
  <cp:lastModifiedBy>Ing. Ingrid Vaňová</cp:lastModifiedBy>
  <cp:revision>4</cp:revision>
  <dcterms:created xsi:type="dcterms:W3CDTF">2006-08-16T00:00:00Z</dcterms:created>
  <dcterms:modified xsi:type="dcterms:W3CDTF">2025-06-01T13:07:20Z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AE63E663F8FD49AC8BA7D729D7149218_12</vt:lpwstr>
  </property>
  <property fmtid="{D5CDD505-2E9C-101B-9397-08002B2CF9AE}" pid="3" name="KSOProductBuildVer">
    <vt:lpwstr>1033-12.2.0.20795</vt:lpwstr>
  </property>
</Properties>
</file>